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68" r:id="rId5"/>
    <p:sldId id="269" r:id="rId6"/>
    <p:sldId id="270" r:id="rId7"/>
    <p:sldId id="271" r:id="rId8"/>
    <p:sldId id="274" r:id="rId9"/>
    <p:sldId id="275" r:id="rId10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00"/>
    <a:srgbClr val="0201FB"/>
    <a:srgbClr val="F5903D"/>
    <a:srgbClr val="F9BF8F"/>
    <a:srgbClr val="69B4FF"/>
    <a:srgbClr val="E1F0FF"/>
    <a:srgbClr val="4283D2"/>
    <a:srgbClr val="C5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7" autoAdjust="0"/>
    <p:restoredTop sz="94679" autoAdjust="0"/>
  </p:normalViewPr>
  <p:slideViewPr>
    <p:cSldViewPr snapToGrid="0">
      <p:cViewPr>
        <p:scale>
          <a:sx n="135" d="100"/>
          <a:sy n="135" d="100"/>
        </p:scale>
        <p:origin x="928" y="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D666B7-6430-4148-B2CD-C03ED97DBE6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FF8A43A-EAE6-4052-B71B-C6DC0FF54EE2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5A7B895-C567-426F-BF73-B0ADCD8A8F26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31BCBC1-4EB3-449C-908B-DDFF3D8893C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014C749-12B2-41E6-8980-D3CE3251394C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73259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817EC6-58B9-4385-AB38-102B4337B9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AAC7621-8016-43C8-9599-B6CC925272A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BDAA9A84-49BE-4D74-A6F3-EC7BA60D338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124F22-0D7C-4A99-ABD3-0888E5C953EE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1D3282-D549-4D95-BF31-F5D8D8738BF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3F8EAD-9D2F-4516-BC8E-4AF0E89366A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9A6897A5-7B12-481E-9541-D39DF80B2CF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45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FD8EB5A-269B-4E7B-8EBD-855A4277CF9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5B4F0-F4FC-40A6-A11B-1028CC95FD5F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C2F8B78-D100-4C0E-A638-C53A90B4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4790F9A-83BA-4F83-B0DD-C962DB48C9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FD8EB5A-269B-4E7B-8EBD-855A4277CF9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5B4F0-F4FC-40A6-A11B-1028CC95FD5F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C2F8B78-D100-4C0E-A638-C53A90B4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4790F9A-83BA-4F83-B0DD-C962DB48C9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21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FD8EB5A-269B-4E7B-8EBD-855A4277CF9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5B4F0-F4FC-40A6-A11B-1028CC95FD5F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C2F8B78-D100-4C0E-A638-C53A90B4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4790F9A-83BA-4F83-B0DD-C962DB48C9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42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FD8EB5A-269B-4E7B-8EBD-855A4277CF9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5B4F0-F4FC-40A6-A11B-1028CC95FD5F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C2F8B78-D100-4C0E-A638-C53A90B4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4790F9A-83BA-4F83-B0DD-C962DB48C9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13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FD8EB5A-269B-4E7B-8EBD-855A4277CF9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5B4F0-F4FC-40A6-A11B-1028CC95FD5F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C2F8B78-D100-4C0E-A638-C53A90B4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4790F9A-83BA-4F83-B0DD-C962DB48C9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60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FD8EB5A-269B-4E7B-8EBD-855A4277CF9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5B4F0-F4FC-40A6-A11B-1028CC95FD5F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C2F8B78-D100-4C0E-A638-C53A90B4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4790F9A-83BA-4F83-B0DD-C962DB48C9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13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FD8EB5A-269B-4E7B-8EBD-855A4277CF9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5B4F0-F4FC-40A6-A11B-1028CC95FD5F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C2F8B78-D100-4C0E-A638-C53A90B4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4790F9A-83BA-4F83-B0DD-C962DB48C9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21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FD8EB5A-269B-4E7B-8EBD-855A4277CF9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5B4F0-F4FC-40A6-A11B-1028CC95FD5F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C2F8B78-D100-4C0E-A638-C53A90B4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4790F9A-83BA-4F83-B0DD-C962DB48C9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76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5FD8EB5A-269B-4E7B-8EBD-855A4277CF9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75B4F0-F4FC-40A6-A11B-1028CC95FD5F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Segnaposto immagine diapositiva 1">
            <a:extLst>
              <a:ext uri="{FF2B5EF4-FFF2-40B4-BE49-F238E27FC236}">
                <a16:creationId xmlns:a16="http://schemas.microsoft.com/office/drawing/2014/main" id="{3C2F8B78-D100-4C0E-A638-C53A90B48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Segnaposto note 2">
            <a:extLst>
              <a:ext uri="{FF2B5EF4-FFF2-40B4-BE49-F238E27FC236}">
                <a16:creationId xmlns:a16="http://schemas.microsoft.com/office/drawing/2014/main" id="{04790F9A-83BA-4F83-B0DD-C962DB48C9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7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107CD-349B-4DC8-896B-1DFDE251E31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928692"/>
            <a:ext cx="7559673" cy="1973266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8FB86EA-27DC-4DC6-99A8-AA00798214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2978145"/>
            <a:ext cx="7559673" cy="137000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13DE9B-1289-4732-B94C-D7CC1A88E6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C3D866-F63E-4798-9C30-2735B2D290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DCC7E9-244D-4D6A-B28F-0078030651C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331C4F-3126-4436-86B9-248FCC0940A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16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24A93-B0ED-4793-9491-CA71D9DBC9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C6C6CE-2B1C-4FFE-8864-05E4A46FE9E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BF34B9-45A9-4AD6-A2EA-C7CFF252E8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660759-F4ED-4C4F-88A5-65A30CC1B5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230CFB-F779-4516-9260-E00DB15841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9DD8A-EE7A-45AD-A054-E08ADF6B3E9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52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392044-0563-44E7-9240-183E1F823E39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25427"/>
            <a:ext cx="2266953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1A9D5B-E706-454C-8BF0-B59159BC7EB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25427"/>
            <a:ext cx="6653210" cy="4389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46AF4B-5E85-4E20-B16A-BCA49D517D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4FC56E-F68F-486B-A749-333CD743CD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19C13E-1DB1-4F67-B285-FC3D1784F6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C4C1B7-4D62-4FD6-8435-6A9D0CB4A64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81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C78614-E0C6-4CF2-AD3C-6FB06DC89E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7245E5-8082-4DF9-BAB0-6EA9D7A5383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155F58-3B12-4972-827D-1EDBB4CC0A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E2D1B6-645E-419F-8F8B-849A1AF605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0FEBB1-D69F-4474-A5B1-5A546B3E1D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3CE865-5F54-492C-8A0A-F6CE6AA3B84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05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7EA42-DD36-43F6-8A1A-E6F68D0F53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414467"/>
            <a:ext cx="8694736" cy="235743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250B5B-1086-4151-AD10-1DB42143B5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3794129"/>
            <a:ext cx="8694736" cy="1241426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9D516B-F70B-484C-AEE0-ABA5F87430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A50486-BB7D-4825-B7B5-AF3E931623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51BD28-538D-4DCB-8865-2BF1FE452B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DBF5B5-E567-4B96-9CC9-A7D6689830C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90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D0B19C-4DDB-4F2E-9C10-C7066EEC78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BADC1C-C26A-42BF-9676-B4D21092B7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327151"/>
            <a:ext cx="4459291" cy="32877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3F302E-BB92-421D-B249-D88DF79C216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327151"/>
            <a:ext cx="4460872" cy="32877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38214F-CA27-44C4-9852-521E6C8486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4F1091-2A60-436C-B72F-08FDA7BCB9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C283D8-2910-4E63-87BD-B9E56D7FC1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038071-F29B-4C1A-8ACA-0AA0E882057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3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404DB-209C-42CF-9CBB-6535F9028B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01623"/>
            <a:ext cx="8694736" cy="109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C33ADB-FCFF-4497-A722-5EAEBA8E72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390646"/>
            <a:ext cx="4265611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2910FC9-ACD1-493E-A921-F49EC11D104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071692"/>
            <a:ext cx="4265611" cy="30464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E29E617-D8B3-4AED-B5B2-FC75540CA92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390646"/>
            <a:ext cx="4284658" cy="681035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C1AADC-442C-43DC-8E44-66C740CA96E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071692"/>
            <a:ext cx="4284658" cy="30464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2D2F8E-7C96-4B2D-8E55-7794670189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477810-B128-4F98-AD3D-4C7B170CBE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8771C8A-496E-473B-993E-6A99F0F6B6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526FAC-D254-4328-B4D3-B389CF334E3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9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569DF-8F3F-46BC-B59C-A2E1CCF0DB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6362B8-E207-4F52-AAFD-D19E41EF20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E6E14C8-9975-4F5C-BBD7-3B494B1F21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D0AF9D-DC95-4B8E-B08B-0C202E4B57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DFBEA-F664-4668-949C-79CFE99BA32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57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B44A6ED-1CD0-44AA-B893-687AFA338D5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9892598-D7D9-4929-BE36-BC02BC3E45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6BDF14-D67B-4A72-999D-E3582FF707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B81ED2-651E-4414-A09C-24551A189D1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2091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4DE42-7ABD-4F16-BB52-29223D89BA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E6C2CC-D7F7-4F16-A8BB-922898B897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E6D3E7-B076-41DC-B9A8-78048DFE746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599FD0-903D-4EEE-8906-0D5A99FB6A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3E9008-AB1B-4A40-BFA6-9C86A49DE2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04FF89-48AA-46B0-8B44-2DAC7CD582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061FAB-FB94-41FC-A7D0-804CC36D4D9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18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150DCE-E081-40C1-87BE-31356CA951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377820"/>
            <a:ext cx="3251204" cy="132397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E44B2F8-556C-4BBE-9AE3-949D0CFF43C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815973"/>
            <a:ext cx="5102223" cy="403066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DBF6A3-8174-4453-9D2D-449D5FB19B1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1701798"/>
            <a:ext cx="3251204" cy="315118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1E6100-708F-437C-8A0F-CDD5CF7A70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2DB987-E885-4D89-95F5-C52D36F351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AA29EA-B7AF-4B0E-87C8-08DC5EF607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DE2D3A-B97C-46B3-BD55-F1665013C65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0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324BC1A-14ED-45A6-99C3-15CC932E58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26076"/>
            <a:ext cx="9071643" cy="946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4E51FE-6D27-43D9-B11A-3E23EC2E7D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326602"/>
            <a:ext cx="9071643" cy="3288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it-IT"/>
              <a:t>Modifica gli stili del testo dello schema Secondo livello Terzo livello Quarto livello 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922A27-89BD-4041-A8DB-09FA0EA0854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4024BC-A977-4FD8-BA99-1EBA2391FC9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5165281"/>
            <a:ext cx="3194995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4B3A63-511A-41E7-9F4C-48FCEC21996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5165281"/>
            <a:ext cx="2348279" cy="3906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89A0E9E-5AAE-49E0-9B11-85F001F1CCDA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4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1415"/>
        </a:spcBef>
        <a:spcAft>
          <a:spcPts val="0"/>
        </a:spcAft>
        <a:buNone/>
        <a:tabLst/>
        <a:defRPr lang="it-IT" sz="32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g"/><Relationship Id="rId4" Type="http://schemas.openxmlformats.org/officeDocument/2006/relationships/image" Target="../media/image2.png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D764D4-72A3-40D2-9448-411181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20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82F2BC-B9B9-4711-BEEC-FD8BF676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7890" y="515251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4A5745-FF37-4413-A14F-14391BB30567}"/>
              </a:ext>
            </a:extLst>
          </p:cNvPr>
          <p:cNvSpPr txBox="1"/>
          <p:nvPr/>
        </p:nvSpPr>
        <p:spPr>
          <a:xfrm>
            <a:off x="1442911" y="2289049"/>
            <a:ext cx="7194798" cy="204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8013">
              <a:spcAft>
                <a:spcPts val="1800"/>
              </a:spcAft>
              <a:defRPr/>
            </a:pPr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P</a:t>
            </a:r>
            <a:r>
              <a:rPr lang="it-IT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iattaforma </a:t>
            </a:r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M</a:t>
            </a:r>
            <a:r>
              <a:rPr lang="it-IT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odulare </a:t>
            </a:r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M</a:t>
            </a:r>
            <a:r>
              <a:rPr lang="it-IT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ulti </a:t>
            </a:r>
            <a:r>
              <a:rPr lang="it-IT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M</a:t>
            </a:r>
            <a:r>
              <a:rPr lang="it-IT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issione</a:t>
            </a:r>
            <a:endParaRPr lang="it-IT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o UI" panose="020B0604020202020204" pitchFamily="34" charset="0"/>
              <a:cs typeface="Lao UI" panose="020B0604020202020204" pitchFamily="34" charset="0"/>
            </a:endParaRPr>
          </a:p>
          <a:p>
            <a:pPr algn="ctr" defTabSz="378013">
              <a:spcAft>
                <a:spcPts val="1800"/>
              </a:spcAft>
              <a:defRPr/>
            </a:pPr>
            <a:r>
              <a:rPr lang="it-IT" sz="2646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Task3.2 </a:t>
            </a:r>
          </a:p>
          <a:p>
            <a:pPr algn="ctr" defTabSz="378013">
              <a:spcAft>
                <a:spcPts val="1800"/>
              </a:spcAft>
              <a:defRPr/>
            </a:pPr>
            <a:r>
              <a:rPr lang="it-IT" sz="2646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 </a:t>
            </a:r>
            <a:r>
              <a:rPr lang="it-IT" sz="2646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o UI" panose="020B0604020202020204" pitchFamily="34" charset="0"/>
                <a:cs typeface="Lao UI" panose="020B0604020202020204" pitchFamily="34" charset="0"/>
              </a:rPr>
              <a:t>Interfaccia Ottica Low Data Rate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357E1F4-9E7F-4984-9E03-DE3C1400D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98" y="728618"/>
            <a:ext cx="1602739" cy="1484794"/>
          </a:xfrm>
          <a:prstGeom prst="rect">
            <a:avLst/>
          </a:prstGeom>
          <a:noFill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95D29A4-CA71-4AD1-882C-37C91A5D3701}"/>
              </a:ext>
            </a:extLst>
          </p:cNvPr>
          <p:cNvSpPr/>
          <p:nvPr/>
        </p:nvSpPr>
        <p:spPr>
          <a:xfrm>
            <a:off x="284200" y="4723240"/>
            <a:ext cx="2715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78013">
              <a:spcAft>
                <a:spcPts val="1800"/>
              </a:spcAft>
              <a:defRPr/>
            </a:pPr>
            <a:r>
              <a:rPr lang="it-IT" sz="1600" b="1" dirty="0">
                <a:solidFill>
                  <a:prstClr val="black"/>
                </a:solidFill>
                <a:latin typeface="Lao UI" panose="020B0604020202020204" pitchFamily="34" charset="0"/>
                <a:cs typeface="Lao UI" panose="020B0604020202020204" pitchFamily="34" charset="0"/>
              </a:rPr>
              <a:t>Partner coinvolto: UNIRC  </a:t>
            </a:r>
            <a:endParaRPr lang="it-IT" b="1" dirty="0">
              <a:solidFill>
                <a:prstClr val="black"/>
              </a:solidFill>
              <a:latin typeface="Lao UI" panose="020B0604020202020204" pitchFamily="34" charset="0"/>
              <a:cs typeface="Lao UI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9D7701-263D-43A1-83F7-701EFC2965A5}"/>
              </a:ext>
            </a:extLst>
          </p:cNvPr>
          <p:cNvSpPr txBox="1"/>
          <p:nvPr/>
        </p:nvSpPr>
        <p:spPr>
          <a:xfrm>
            <a:off x="688521" y="474839"/>
            <a:ext cx="802875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GB" b="1" u="sng" dirty="0" err="1"/>
              <a:t>Attività</a:t>
            </a:r>
            <a:r>
              <a:rPr lang="en-GB" b="1" u="sng" dirty="0"/>
              <a:t> </a:t>
            </a:r>
            <a:r>
              <a:rPr lang="en-GB" b="1" u="sng" dirty="0" err="1"/>
              <a:t>programmata</a:t>
            </a:r>
            <a:r>
              <a:rPr lang="en-GB" b="1" u="sng" dirty="0"/>
              <a:t>:</a:t>
            </a:r>
          </a:p>
          <a:p>
            <a:pPr>
              <a:spcBef>
                <a:spcPts val="600"/>
              </a:spcBef>
              <a:buSzPct val="70000"/>
            </a:pPr>
            <a:r>
              <a:rPr lang="en-GB" sz="1600" i="1" dirty="0"/>
              <a:t>Studio, design, realizzazione e caratterizzazione di u</a:t>
            </a:r>
            <a:r>
              <a:rPr lang="it-IT" sz="1600" i="1" dirty="0"/>
              <a:t>n transceiver ottico basato su componenti commerciali (COTS) integrato in una rete CAN bus</a:t>
            </a:r>
          </a:p>
          <a:p>
            <a:pPr>
              <a:spcBef>
                <a:spcPts val="600"/>
              </a:spcBef>
              <a:buSzPct val="70000"/>
            </a:pPr>
            <a:endParaRPr lang="it-IT" i="1" dirty="0"/>
          </a:p>
          <a:p>
            <a:pPr>
              <a:spcBef>
                <a:spcPts val="600"/>
              </a:spcBef>
              <a:buSzPct val="70000"/>
            </a:pPr>
            <a:r>
              <a:rPr lang="en-GB" b="1" u="sng" dirty="0"/>
              <a:t>Soluzione </a:t>
            </a:r>
            <a:r>
              <a:rPr lang="en-GB" b="1" u="sng" dirty="0" err="1"/>
              <a:t>circuitale</a:t>
            </a:r>
            <a:r>
              <a:rPr lang="en-GB" b="1" u="sng" dirty="0"/>
              <a:t> :</a:t>
            </a:r>
          </a:p>
          <a:p>
            <a:pPr marL="285750" indent="-28575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it-IT" sz="1600" i="1" dirty="0"/>
              <a:t>Basata su modulo transceiver Avago AFBR 59F1Z</a:t>
            </a:r>
          </a:p>
          <a:p>
            <a:pPr marL="285750" indent="-28575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it-IT" sz="1600" i="1" dirty="0"/>
              <a:t>Traslatore di livello; gestione codifica e interfaccia verso </a:t>
            </a:r>
          </a:p>
          <a:p>
            <a:pPr>
              <a:spcBef>
                <a:spcPts val="600"/>
              </a:spcBef>
              <a:buSzPct val="70000"/>
            </a:pPr>
            <a:r>
              <a:rPr lang="it-IT" sz="1600" i="1" dirty="0"/>
              <a:t>       nodi CAN tramite microcontrollore</a:t>
            </a:r>
          </a:p>
          <a:p>
            <a:pPr marL="285750" indent="-285750">
              <a:spcBef>
                <a:spcPts val="600"/>
              </a:spcBef>
              <a:buSzPct val="70000"/>
              <a:buFont typeface="Arial" panose="020B0604020202020204" pitchFamily="34" charset="0"/>
              <a:buChar char="•"/>
            </a:pPr>
            <a:r>
              <a:rPr lang="it-IT" sz="1600" i="1" dirty="0"/>
              <a:t>Opzione high-speed (80 Mbps) ad FPGA (no protocollo CAN)</a:t>
            </a:r>
          </a:p>
          <a:p>
            <a:pPr>
              <a:spcBef>
                <a:spcPts val="600"/>
              </a:spcBef>
              <a:buSzPct val="70000"/>
            </a:pPr>
            <a:r>
              <a:rPr lang="it-IT" sz="1600" i="1" dirty="0"/>
              <a:t>     </a:t>
            </a:r>
            <a:endParaRPr lang="it-IT" b="1" u="sng" dirty="0"/>
          </a:p>
          <a:p>
            <a:pPr>
              <a:buSzPct val="70000"/>
            </a:pPr>
            <a:endParaRPr lang="en-GB" sz="1200" b="1" u="sng" dirty="0"/>
          </a:p>
          <a:p>
            <a:pPr>
              <a:spcAft>
                <a:spcPts val="600"/>
              </a:spcAft>
              <a:buSzPct val="70000"/>
            </a:pPr>
            <a:r>
              <a:rPr lang="en-GB" b="1" u="sng" dirty="0" err="1"/>
              <a:t>Specifiche</a:t>
            </a:r>
            <a:r>
              <a:rPr lang="en-GB" b="1" u="sng" dirty="0"/>
              <a:t> </a:t>
            </a:r>
            <a:r>
              <a:rPr lang="en-GB" b="1" u="sng" dirty="0" err="1"/>
              <a:t>principali</a:t>
            </a:r>
            <a:r>
              <a:rPr lang="en-GB" b="1" u="sng" dirty="0"/>
              <a:t>:</a:t>
            </a:r>
          </a:p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it-IT" sz="1600" i="1" dirty="0">
                <a:sym typeface="Wingdings" panose="05000000000000000000" pitchFamily="2" charset="2"/>
              </a:rPr>
              <a:t>Distanza: d ≥ 5 cm</a:t>
            </a:r>
            <a:endParaRPr lang="it-IT" sz="1600" i="1" dirty="0"/>
          </a:p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it-IT" sz="1600" i="1" dirty="0"/>
              <a:t>Lunghezza d’onda: 650 nm</a:t>
            </a:r>
          </a:p>
          <a:p>
            <a:pPr marL="285750" indent="-285750">
              <a:buSzPct val="70000"/>
              <a:buFont typeface="Arial" panose="020B0604020202020204" pitchFamily="34" charset="0"/>
              <a:buChar char="•"/>
            </a:pPr>
            <a:r>
              <a:rPr lang="it-IT" sz="1600" i="1" dirty="0"/>
              <a:t>Bit-rate: standard CAN (1 Mbps), comunicazione High bit-rate (no CAN) </a:t>
            </a:r>
            <a:r>
              <a:rPr lang="it-IT" sz="1600" i="1" dirty="0">
                <a:sym typeface="Wingdings" panose="05000000000000000000" pitchFamily="2" charset="2"/>
              </a:rPr>
              <a:t>≥ 50 Mbps</a:t>
            </a:r>
            <a:endParaRPr lang="it-IT" sz="1600" i="1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D764D4-72A3-40D2-9448-411181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6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82F2BC-B9B9-4711-BEEC-FD8BF676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7890" y="515251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35884EF-1A6F-2CD4-7B39-879FB329C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707" y="1503639"/>
            <a:ext cx="3842790" cy="23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1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D764D4-72A3-40D2-9448-411181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6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82F2BC-B9B9-4711-BEEC-FD8BF676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7890" y="515251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4CADD1-F9F0-025C-69B9-06FE727939DC}"/>
              </a:ext>
            </a:extLst>
          </p:cNvPr>
          <p:cNvSpPr txBox="1"/>
          <p:nvPr/>
        </p:nvSpPr>
        <p:spPr>
          <a:xfrm>
            <a:off x="209551" y="403936"/>
            <a:ext cx="62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GB" b="1" u="sng" dirty="0"/>
              <a:t>Fase I: definizione dell’architettura</a:t>
            </a:r>
            <a:endParaRPr lang="en-GB" b="1" i="1" u="sng" dirty="0"/>
          </a:p>
        </p:txBody>
      </p:sp>
      <p:pic>
        <p:nvPicPr>
          <p:cNvPr id="32" name="Segnaposto contenuto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90CB7A9-5B23-8A77-27DD-A338FFD36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29" y="839106"/>
            <a:ext cx="3684178" cy="149808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A1BCDAB-9508-8C42-C113-88405D613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50" y="896779"/>
            <a:ext cx="2371890" cy="1474013"/>
          </a:xfrm>
          <a:prstGeom prst="rect">
            <a:avLst/>
          </a:prstGeom>
        </p:spPr>
      </p:pic>
      <p:pic>
        <p:nvPicPr>
          <p:cNvPr id="34" name="Segnaposto contenuto 3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6AE438C7-418B-DFB0-E303-360E63838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6" y="743246"/>
            <a:ext cx="3123181" cy="1861161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60141944-0BC8-5DB7-1709-CBCBA424A1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890" y="2691863"/>
            <a:ext cx="3485757" cy="2280120"/>
          </a:xfrm>
          <a:prstGeom prst="rect">
            <a:avLst/>
          </a:prstGeom>
        </p:spPr>
      </p:pic>
      <p:sp>
        <p:nvSpPr>
          <p:cNvPr id="4" name="Freccia a inversione 3">
            <a:extLst>
              <a:ext uri="{FF2B5EF4-FFF2-40B4-BE49-F238E27FC236}">
                <a16:creationId xmlns:a16="http://schemas.microsoft.com/office/drawing/2014/main" id="{0FE5236D-6BB0-F45B-0FA8-B2CB8ECB772A}"/>
              </a:ext>
            </a:extLst>
          </p:cNvPr>
          <p:cNvSpPr/>
          <p:nvPr/>
        </p:nvSpPr>
        <p:spPr>
          <a:xfrm>
            <a:off x="5080218" y="440442"/>
            <a:ext cx="2643196" cy="639723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image24.png">
            <a:extLst>
              <a:ext uri="{FF2B5EF4-FFF2-40B4-BE49-F238E27FC236}">
                <a16:creationId xmlns:a16="http://schemas.microsoft.com/office/drawing/2014/main" id="{DCC353D4-2E92-A237-3FBF-460C4F0AD6C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55528" y="2612778"/>
            <a:ext cx="3703772" cy="221866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96ED13-67C5-6522-5FE3-DDE9BC01CEEF}"/>
              </a:ext>
            </a:extLst>
          </p:cNvPr>
          <p:cNvSpPr txBox="1"/>
          <p:nvPr/>
        </p:nvSpPr>
        <p:spPr>
          <a:xfrm>
            <a:off x="5670759" y="4864874"/>
            <a:ext cx="234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Scheda di interfaccia </a:t>
            </a:r>
            <a:r>
              <a:rPr lang="en-US" sz="800" i="1" dirty="0"/>
              <a:t>Transceiver </a:t>
            </a:r>
            <a:r>
              <a:rPr lang="en-US" sz="800" i="1" dirty="0">
                <a:sym typeface="Wingdings" pitchFamily="2" charset="2"/>
              </a:rPr>
              <a:t> CAN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82825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D764D4-72A3-40D2-9448-411181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60" y="-18004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82F2BC-B9B9-4711-BEEC-FD8BF676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7890" y="515251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4CADD1-F9F0-025C-69B9-06FE727939DC}"/>
              </a:ext>
            </a:extLst>
          </p:cNvPr>
          <p:cNvSpPr txBox="1"/>
          <p:nvPr/>
        </p:nvSpPr>
        <p:spPr>
          <a:xfrm>
            <a:off x="209551" y="403936"/>
            <a:ext cx="62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GB" b="1" u="sng" dirty="0"/>
              <a:t>Fase II: design, realizzazione e test del primo prototipo (1)</a:t>
            </a:r>
            <a:endParaRPr lang="en-GB" b="1" i="1" u="sng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9E29FF-4DD0-43B8-F853-DF128CE35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90" y="896780"/>
            <a:ext cx="3274876" cy="1429752"/>
          </a:xfrm>
          <a:prstGeom prst="rect">
            <a:avLst/>
          </a:prstGeom>
        </p:spPr>
      </p:pic>
      <p:pic>
        <p:nvPicPr>
          <p:cNvPr id="11" name="image30.jpg">
            <a:extLst>
              <a:ext uri="{FF2B5EF4-FFF2-40B4-BE49-F238E27FC236}">
                <a16:creationId xmlns:a16="http://schemas.microsoft.com/office/drawing/2014/main" id="{10BF50FD-D370-BC07-C440-5F793477C570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379730" y="839915"/>
            <a:ext cx="1829481" cy="1874259"/>
          </a:xfrm>
          <a:prstGeom prst="rect">
            <a:avLst/>
          </a:prstGeom>
          <a:ln/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9649B2E-DBB3-457B-3870-EBDBB5F661E9}"/>
              </a:ext>
            </a:extLst>
          </p:cNvPr>
          <p:cNvSpPr txBox="1"/>
          <p:nvPr/>
        </p:nvSpPr>
        <p:spPr>
          <a:xfrm>
            <a:off x="761773" y="2317984"/>
            <a:ext cx="3492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Board ottica: LED + PhotoDiode + traslatori di livello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D55C583-931B-8A6B-9BD6-DC65053998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890" y="2624559"/>
            <a:ext cx="1994716" cy="195598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5159F9-E4AA-E69C-D4CA-38533A4F4A2B}"/>
              </a:ext>
            </a:extLst>
          </p:cNvPr>
          <p:cNvSpPr txBox="1"/>
          <p:nvPr/>
        </p:nvSpPr>
        <p:spPr>
          <a:xfrm>
            <a:off x="4119154" y="2714174"/>
            <a:ext cx="2473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Board di comunicazione: microcontrollori + nodi CAN</a:t>
            </a:r>
          </a:p>
        </p:txBody>
      </p:sp>
      <p:pic>
        <p:nvPicPr>
          <p:cNvPr id="16" name="image29.jpg">
            <a:extLst>
              <a:ext uri="{FF2B5EF4-FFF2-40B4-BE49-F238E27FC236}">
                <a16:creationId xmlns:a16="http://schemas.microsoft.com/office/drawing/2014/main" id="{0587F2AD-A272-9B57-BC03-8624803CCB5F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6966175" y="783499"/>
            <a:ext cx="3077391" cy="2051776"/>
          </a:xfrm>
          <a:prstGeom prst="rect">
            <a:avLst/>
          </a:prstGeom>
          <a:ln/>
        </p:spPr>
      </p:pic>
      <p:pic>
        <p:nvPicPr>
          <p:cNvPr id="17" name="image40.jpg">
            <a:extLst>
              <a:ext uri="{FF2B5EF4-FFF2-40B4-BE49-F238E27FC236}">
                <a16:creationId xmlns:a16="http://schemas.microsoft.com/office/drawing/2014/main" id="{DB522C6B-0F9A-DD25-015D-DA3267FDC8DB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847044" y="2950225"/>
            <a:ext cx="3077392" cy="2202290"/>
          </a:xfrm>
          <a:prstGeom prst="rect">
            <a:avLst/>
          </a:prstGeom>
          <a:ln/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3B425AF9-8051-F651-E717-013801608101}"/>
              </a:ext>
            </a:extLst>
          </p:cNvPr>
          <p:cNvGrpSpPr/>
          <p:nvPr/>
        </p:nvGrpSpPr>
        <p:grpSpPr>
          <a:xfrm>
            <a:off x="2613570" y="2878693"/>
            <a:ext cx="3280679" cy="2345354"/>
            <a:chOff x="4573947" y="2706631"/>
            <a:chExt cx="3455356" cy="2412282"/>
          </a:xfrm>
        </p:grpSpPr>
        <p:pic>
          <p:nvPicPr>
            <p:cNvPr id="18" name="image122.png">
              <a:extLst>
                <a:ext uri="{FF2B5EF4-FFF2-40B4-BE49-F238E27FC236}">
                  <a16:creationId xmlns:a16="http://schemas.microsoft.com/office/drawing/2014/main" id="{05C7ABCC-8A9A-20D9-9FC1-400562ADEEF1}"/>
                </a:ext>
              </a:extLst>
            </p:cNvPr>
            <p:cNvPicPr/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573947" y="2706631"/>
              <a:ext cx="3455356" cy="2412282"/>
            </a:xfrm>
            <a:prstGeom prst="rect">
              <a:avLst/>
            </a:prstGeom>
            <a:ln/>
          </p:spPr>
        </p:pic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AE5D0595-0E1C-8687-7F02-D8480CC6F5A7}"/>
                </a:ext>
              </a:extLst>
            </p:cNvPr>
            <p:cNvSpPr txBox="1"/>
            <p:nvPr/>
          </p:nvSpPr>
          <p:spPr>
            <a:xfrm>
              <a:off x="4960065" y="3386237"/>
              <a:ext cx="526338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>
                  <a:solidFill>
                    <a:srgbClr val="0070C0"/>
                  </a:solidFill>
                </a:rPr>
                <a:t>transceiver CAN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F96C4B9-CB00-946C-2CEC-34F11F71E51D}"/>
                </a:ext>
              </a:extLst>
            </p:cNvPr>
            <p:cNvSpPr txBox="1"/>
            <p:nvPr/>
          </p:nvSpPr>
          <p:spPr>
            <a:xfrm>
              <a:off x="4995746" y="4604694"/>
              <a:ext cx="526338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" dirty="0">
                  <a:solidFill>
                    <a:srgbClr val="0070C0"/>
                  </a:solidFill>
                </a:rPr>
                <a:t>transceiver CAN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A806C0B2-B3B8-E06E-FEF9-0517883333F8}"/>
                </a:ext>
              </a:extLst>
            </p:cNvPr>
            <p:cNvSpPr txBox="1"/>
            <p:nvPr/>
          </p:nvSpPr>
          <p:spPr>
            <a:xfrm>
              <a:off x="4960065" y="2907631"/>
              <a:ext cx="723431" cy="153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TI SN65HVD233D </a:t>
              </a:r>
              <a:endParaRPr lang="it-IT" sz="400" dirty="0">
                <a:solidFill>
                  <a:srgbClr val="0070C0"/>
                </a:solidFill>
              </a:endParaRP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6447F546-64F6-4EAA-B6F9-A706E60609F1}"/>
                </a:ext>
              </a:extLst>
            </p:cNvPr>
            <p:cNvSpPr txBox="1"/>
            <p:nvPr/>
          </p:nvSpPr>
          <p:spPr>
            <a:xfrm>
              <a:off x="4960065" y="4126088"/>
              <a:ext cx="723431" cy="153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TI SN65HVD233D </a:t>
              </a:r>
              <a:endParaRPr lang="it-IT" sz="400" dirty="0">
                <a:solidFill>
                  <a:srgbClr val="0070C0"/>
                </a:solidFill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A929F3BD-D8A0-9DE3-3113-3501B00DC9FD}"/>
                </a:ext>
              </a:extLst>
            </p:cNvPr>
            <p:cNvSpPr txBox="1"/>
            <p:nvPr/>
          </p:nvSpPr>
          <p:spPr>
            <a:xfrm>
              <a:off x="6669084" y="3463181"/>
              <a:ext cx="85350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PIC18F26K80 </a:t>
              </a:r>
              <a:endParaRPr lang="it-IT" sz="800" dirty="0">
                <a:solidFill>
                  <a:srgbClr val="0070C0"/>
                </a:solidFill>
              </a:endParaRP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DB589E67-4F9A-D51F-4E8E-BFC08BBC6F1F}"/>
                </a:ext>
              </a:extLst>
            </p:cNvPr>
            <p:cNvSpPr txBox="1"/>
            <p:nvPr/>
          </p:nvSpPr>
          <p:spPr>
            <a:xfrm>
              <a:off x="6669083" y="4723722"/>
              <a:ext cx="85350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PIC18F26K80 </a:t>
              </a:r>
              <a:endParaRPr lang="it-IT" sz="8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4EDFCE5-E469-615A-85A4-BEE5B0C81719}"/>
              </a:ext>
            </a:extLst>
          </p:cNvPr>
          <p:cNvSpPr txBox="1"/>
          <p:nvPr/>
        </p:nvSpPr>
        <p:spPr>
          <a:xfrm>
            <a:off x="3323599" y="5081700"/>
            <a:ext cx="234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Scheda con due nodi CAN (test)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390193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D764D4-72A3-40D2-9448-411181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4" y="-17010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82F2BC-B9B9-4711-BEEC-FD8BF676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7890" y="515251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4CADD1-F9F0-025C-69B9-06FE727939DC}"/>
              </a:ext>
            </a:extLst>
          </p:cNvPr>
          <p:cNvSpPr txBox="1"/>
          <p:nvPr/>
        </p:nvSpPr>
        <p:spPr>
          <a:xfrm>
            <a:off x="209551" y="403936"/>
            <a:ext cx="62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GB" b="1" u="sng" dirty="0"/>
              <a:t>Fase II: design, realizzazione e test del primo prototipo (2)</a:t>
            </a:r>
            <a:endParaRPr lang="en-GB" b="1" i="1" u="sng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4509183-1256-44E3-EC0E-AC7564BD7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51" y="841822"/>
            <a:ext cx="3339785" cy="1940065"/>
          </a:xfrm>
          <a:prstGeom prst="rect">
            <a:avLst/>
          </a:prstGeom>
        </p:spPr>
      </p:pic>
      <p:pic>
        <p:nvPicPr>
          <p:cNvPr id="14" name="Segnaposto contenuto 4" descr="Immagine che contiene tavolo, circuito, computer&#10;&#10;Descrizione generata automaticamente">
            <a:extLst>
              <a:ext uri="{FF2B5EF4-FFF2-40B4-BE49-F238E27FC236}">
                <a16:creationId xmlns:a16="http://schemas.microsoft.com/office/drawing/2014/main" id="{2B503C58-D1F5-3CCB-2022-F879CF06AC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0805" r="10151" b="25844"/>
          <a:stretch/>
        </p:blipFill>
        <p:spPr>
          <a:xfrm>
            <a:off x="3793414" y="905350"/>
            <a:ext cx="2858628" cy="1754801"/>
          </a:xfrm>
          <a:prstGeom prst="rect">
            <a:avLst/>
          </a:prstGeom>
        </p:spPr>
      </p:pic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552E1BAD-C7B9-1D13-98E1-D65B26C05467}"/>
              </a:ext>
            </a:extLst>
          </p:cNvPr>
          <p:cNvSpPr txBox="1">
            <a:spLocks/>
          </p:cNvSpPr>
          <p:nvPr/>
        </p:nvSpPr>
        <p:spPr>
          <a:xfrm>
            <a:off x="280352" y="3293953"/>
            <a:ext cx="2316933" cy="1584260"/>
          </a:xfrm>
          <a:prstGeom prst="rect">
            <a:avLst/>
          </a:prstGeom>
        </p:spPr>
        <p:txBody>
          <a:bodyPr/>
          <a:lstStyle>
            <a:lvl1pPr marL="0" marR="0" lvl="0" indent="0" defTabSz="914400" rtl="0" fontAlgn="auto" hangingPunct="0">
              <a:lnSpc>
                <a:spcPct val="100000"/>
              </a:lnSpc>
              <a:spcBef>
                <a:spcPts val="1415"/>
              </a:spcBef>
              <a:spcAft>
                <a:spcPts val="0"/>
              </a:spcAft>
              <a:buNone/>
              <a:tabLst/>
              <a:defRPr lang="it-IT" sz="3200" b="0" i="0" u="none" strike="noStrike" kern="1200" cap="none" spc="0" baseline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uFillTx/>
                <a:latin typeface="Liberation Sans" pitchFamily="18"/>
                <a:ea typeface="Microsoft YaHei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000" dirty="0"/>
              <a:t>Distanza ∆X: da 5 a 20 mm</a:t>
            </a:r>
          </a:p>
          <a:p>
            <a:r>
              <a:rPr lang="it-IT" sz="1000" dirty="0"/>
              <a:t>Disallineamento ∆Y: da 0 a 2 mm</a:t>
            </a:r>
          </a:p>
          <a:p>
            <a:r>
              <a:rPr lang="it-IT" sz="1000" dirty="0"/>
              <a:t>Tempo di acquisizione: 250 </a:t>
            </a:r>
            <a:r>
              <a:rPr lang="it-IT" sz="1000" dirty="0" err="1"/>
              <a:t>s</a:t>
            </a:r>
            <a:endParaRPr lang="it-IT" sz="1000" dirty="0"/>
          </a:p>
          <a:p>
            <a:r>
              <a:rPr lang="it-IT" sz="1000" dirty="0" err="1"/>
              <a:t>Bitrate</a:t>
            </a:r>
            <a:r>
              <a:rPr lang="it-IT" sz="1000" dirty="0"/>
              <a:t>: 1Mbit/</a:t>
            </a:r>
            <a:r>
              <a:rPr lang="it-IT" sz="1000" dirty="0" err="1"/>
              <a:t>s</a:t>
            </a:r>
            <a:endParaRPr lang="it-IT" sz="1000" dirty="0"/>
          </a:p>
          <a:p>
            <a:r>
              <a:rPr lang="it-IT" sz="1000" dirty="0"/>
              <a:t>Numero di bit analizzati: 2.5×10</a:t>
            </a:r>
            <a:r>
              <a:rPr lang="it-IT" sz="1000" baseline="30000" dirty="0"/>
              <a:t>8</a:t>
            </a:r>
          </a:p>
        </p:txBody>
      </p:sp>
      <p:pic>
        <p:nvPicPr>
          <p:cNvPr id="19" name="Segnaposto contenuto 4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900BBBFF-632D-20A5-E04D-D51FDDEE26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354" y="2934418"/>
            <a:ext cx="2339735" cy="1754801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0FDD583-C875-2DD7-7E2D-05E93EE37170}"/>
              </a:ext>
            </a:extLst>
          </p:cNvPr>
          <p:cNvSpPr txBox="1"/>
          <p:nvPr/>
        </p:nvSpPr>
        <p:spPr>
          <a:xfrm>
            <a:off x="3549336" y="4075024"/>
            <a:ext cx="217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Larghezza: 970ns</a:t>
            </a:r>
          </a:p>
          <a:p>
            <a:r>
              <a:rPr lang="it-IT" sz="800" dirty="0"/>
              <a:t>Ampiezza: 3.2V</a:t>
            </a:r>
          </a:p>
          <a:p>
            <a:r>
              <a:rPr lang="it-IT" sz="800" dirty="0"/>
              <a:t>Tempi di salita e discesa: 1.5ns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4726035-770B-5F11-5EEA-AB32AA632476}"/>
              </a:ext>
            </a:extLst>
          </p:cNvPr>
          <p:cNvSpPr txBox="1"/>
          <p:nvPr/>
        </p:nvSpPr>
        <p:spPr>
          <a:xfrm>
            <a:off x="2703631" y="4689219"/>
            <a:ext cx="2519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Diagramma ad occhio del segnale ricevuto in condizioni di distanza pari a 10 mm tra TX e RX</a:t>
            </a:r>
            <a:r>
              <a:rPr lang="it-IT" sz="900" dirty="0">
                <a:effectLst/>
              </a:rPr>
              <a:t> </a:t>
            </a:r>
            <a:endParaRPr lang="en-US" sz="900" dirty="0"/>
          </a:p>
        </p:txBody>
      </p:sp>
      <p:pic>
        <p:nvPicPr>
          <p:cNvPr id="22" name="image8.png">
            <a:extLst>
              <a:ext uri="{FF2B5EF4-FFF2-40B4-BE49-F238E27FC236}">
                <a16:creationId xmlns:a16="http://schemas.microsoft.com/office/drawing/2014/main" id="{128A169A-02C7-B5DC-7DCD-2FCABD564746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5392451" y="2900658"/>
            <a:ext cx="2519181" cy="1754801"/>
          </a:xfrm>
          <a:prstGeom prst="rect">
            <a:avLst/>
          </a:prstGeom>
          <a:ln/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A3FCA42-820B-C332-0845-D796A3951BAA}"/>
              </a:ext>
            </a:extLst>
          </p:cNvPr>
          <p:cNvSpPr txBox="1"/>
          <p:nvPr/>
        </p:nvSpPr>
        <p:spPr>
          <a:xfrm>
            <a:off x="5418880" y="4683762"/>
            <a:ext cx="2519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Diagramma ad occhio del segnale ricevuto in condizioni di distanza pari a 16.8 mm tra TX e RX</a:t>
            </a:r>
            <a:r>
              <a:rPr lang="it-IT" sz="900" dirty="0">
                <a:effectLst/>
              </a:rPr>
              <a:t> </a:t>
            </a:r>
            <a:endParaRPr lang="en-US" sz="900" dirty="0"/>
          </a:p>
        </p:txBody>
      </p:sp>
      <p:pic>
        <p:nvPicPr>
          <p:cNvPr id="24" name="image19.jpg">
            <a:extLst>
              <a:ext uri="{FF2B5EF4-FFF2-40B4-BE49-F238E27FC236}">
                <a16:creationId xmlns:a16="http://schemas.microsoft.com/office/drawing/2014/main" id="{260D6B17-C01C-33BE-18B5-1F402B38AB6C}"/>
              </a:ext>
            </a:extLst>
          </p:cNvPr>
          <p:cNvPicPr/>
          <p:nvPr/>
        </p:nvPicPr>
        <p:blipFill>
          <a:blip r:embed="rId9"/>
          <a:srcRect l="9961" t="1602" r="16735"/>
          <a:stretch>
            <a:fillRect/>
          </a:stretch>
        </p:blipFill>
        <p:spPr>
          <a:xfrm>
            <a:off x="7315763" y="905350"/>
            <a:ext cx="2555311" cy="1661373"/>
          </a:xfrm>
          <a:prstGeom prst="rect">
            <a:avLst/>
          </a:prstGeom>
          <a:ln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961B5A0-8FEE-C042-62B9-69FE41FB3062}"/>
              </a:ext>
            </a:extLst>
          </p:cNvPr>
          <p:cNvSpPr txBox="1"/>
          <p:nvPr/>
        </p:nvSpPr>
        <p:spPr>
          <a:xfrm>
            <a:off x="8313025" y="4765200"/>
            <a:ext cx="1558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i="1" dirty="0"/>
              <a:t>Bit </a:t>
            </a:r>
            <a:r>
              <a:rPr lang="it-IT" sz="800" i="1" dirty="0" err="1"/>
              <a:t>Error</a:t>
            </a:r>
            <a:r>
              <a:rPr lang="it-IT" sz="800" i="1" dirty="0"/>
              <a:t> Ratio (BER) in funzione della temperatura (d = 1 cm)</a:t>
            </a:r>
            <a:r>
              <a:rPr lang="it-IT" sz="800" dirty="0"/>
              <a:t> </a:t>
            </a:r>
            <a:endParaRPr lang="en-US" sz="800" dirty="0"/>
          </a:p>
        </p:txBody>
      </p:sp>
      <p:pic>
        <p:nvPicPr>
          <p:cNvPr id="27" name="image59.png">
            <a:extLst>
              <a:ext uri="{FF2B5EF4-FFF2-40B4-BE49-F238E27FC236}">
                <a16:creationId xmlns:a16="http://schemas.microsoft.com/office/drawing/2014/main" id="{CECB4857-74DF-0505-BC8F-4205A1593467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8107701" y="2900658"/>
            <a:ext cx="1919669" cy="19039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3581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D764D4-72A3-40D2-9448-411181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4" y="-9529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82F2BC-B9B9-4711-BEEC-FD8BF676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7890" y="515251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4CADD1-F9F0-025C-69B9-06FE727939DC}"/>
              </a:ext>
            </a:extLst>
          </p:cNvPr>
          <p:cNvSpPr txBox="1"/>
          <p:nvPr/>
        </p:nvSpPr>
        <p:spPr>
          <a:xfrm>
            <a:off x="209551" y="403936"/>
            <a:ext cx="62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GB" b="1" u="sng" dirty="0"/>
              <a:t>Fase III: design, realizzazione e test del secondo prototipo (1)</a:t>
            </a:r>
            <a:endParaRPr lang="en-GB" b="1" i="1" u="sng" dirty="0"/>
          </a:p>
        </p:txBody>
      </p:sp>
      <p:pic>
        <p:nvPicPr>
          <p:cNvPr id="16" name="image6.png">
            <a:extLst>
              <a:ext uri="{FF2B5EF4-FFF2-40B4-BE49-F238E27FC236}">
                <a16:creationId xmlns:a16="http://schemas.microsoft.com/office/drawing/2014/main" id="{53BE40AD-65C6-3BD3-283F-0966633D51E3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82075" y="852502"/>
            <a:ext cx="1729286" cy="1259802"/>
          </a:xfrm>
          <a:prstGeom prst="rect">
            <a:avLst/>
          </a:prstGeom>
          <a:ln/>
        </p:spPr>
      </p:pic>
      <p:pic>
        <p:nvPicPr>
          <p:cNvPr id="17" name="image3.png">
            <a:extLst>
              <a:ext uri="{FF2B5EF4-FFF2-40B4-BE49-F238E27FC236}">
                <a16:creationId xmlns:a16="http://schemas.microsoft.com/office/drawing/2014/main" id="{09604AB5-8B2C-47B7-09A3-CC663950E109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154738" y="852502"/>
            <a:ext cx="1833788" cy="1259803"/>
          </a:xfrm>
          <a:prstGeom prst="rect">
            <a:avLst/>
          </a:prstGeom>
          <a:ln/>
        </p:spPr>
      </p:pic>
      <p:pic>
        <p:nvPicPr>
          <p:cNvPr id="25" name="image1.png">
            <a:extLst>
              <a:ext uri="{FF2B5EF4-FFF2-40B4-BE49-F238E27FC236}">
                <a16:creationId xmlns:a16="http://schemas.microsoft.com/office/drawing/2014/main" id="{6B6C0E66-86DD-C4BA-5C53-99FDED9BEA0F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282075" y="2252522"/>
            <a:ext cx="1729286" cy="1259802"/>
          </a:xfrm>
          <a:prstGeom prst="rect">
            <a:avLst/>
          </a:prstGeom>
          <a:ln/>
        </p:spPr>
      </p:pic>
      <p:pic>
        <p:nvPicPr>
          <p:cNvPr id="28" name="image84.png">
            <a:extLst>
              <a:ext uri="{FF2B5EF4-FFF2-40B4-BE49-F238E27FC236}">
                <a16:creationId xmlns:a16="http://schemas.microsoft.com/office/drawing/2014/main" id="{5527FD0D-270E-189B-6ECC-DAD58AB55AA3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2154738" y="2259281"/>
            <a:ext cx="1833788" cy="1259803"/>
          </a:xfrm>
          <a:prstGeom prst="rect">
            <a:avLst/>
          </a:prstGeom>
          <a:ln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8A8140-703D-A630-0228-F6F1E9D87DBE}"/>
              </a:ext>
            </a:extLst>
          </p:cNvPr>
          <p:cNvSpPr txBox="1"/>
          <p:nvPr/>
        </p:nvSpPr>
        <p:spPr>
          <a:xfrm>
            <a:off x="4131903" y="847162"/>
            <a:ext cx="4968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Integrati</a:t>
            </a:r>
            <a:r>
              <a:rPr lang="en-US" sz="1200" dirty="0"/>
              <a:t> </a:t>
            </a:r>
            <a:r>
              <a:rPr lang="en-US" sz="1200" dirty="0" err="1"/>
              <a:t>sulla</a:t>
            </a:r>
            <a:r>
              <a:rPr lang="en-US" sz="1200" dirty="0"/>
              <a:t> </a:t>
            </a:r>
            <a:r>
              <a:rPr lang="en-US" sz="1200" dirty="0" err="1"/>
              <a:t>stessa</a:t>
            </a:r>
            <a:r>
              <a:rPr lang="en-US" sz="1200" dirty="0"/>
              <a:t> main-board PC104: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il </a:t>
            </a:r>
            <a:r>
              <a:rPr lang="en-US" sz="1200" dirty="0" err="1"/>
              <a:t>circuito</a:t>
            </a:r>
            <a:r>
              <a:rPr lang="en-US" sz="1200" dirty="0"/>
              <a:t> di comunicazione CAN bus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il </a:t>
            </a:r>
            <a:r>
              <a:rPr lang="en-US" sz="1200" dirty="0" err="1"/>
              <a:t>circuito</a:t>
            </a:r>
            <a:r>
              <a:rPr lang="en-US" sz="1200" dirty="0"/>
              <a:t> di comunicazione ad </a:t>
            </a:r>
            <a:r>
              <a:rPr lang="en-US" sz="1200" dirty="0" err="1"/>
              <a:t>elevato</a:t>
            </a:r>
            <a:r>
              <a:rPr lang="en-US" sz="1200" dirty="0"/>
              <a:t> bit-rate, </a:t>
            </a:r>
            <a:r>
              <a:rPr lang="en-US" sz="1200" dirty="0" err="1"/>
              <a:t>basato</a:t>
            </a:r>
            <a:r>
              <a:rPr lang="en-US" sz="1200" dirty="0"/>
              <a:t> </a:t>
            </a:r>
            <a:r>
              <a:rPr lang="en-US" sz="1200" dirty="0" err="1"/>
              <a:t>su</a:t>
            </a:r>
            <a:r>
              <a:rPr lang="en-US" sz="1200" dirty="0"/>
              <a:t> FPGA</a:t>
            </a: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r>
              <a:rPr lang="en-US" sz="1200" dirty="0" err="1"/>
              <a:t>Migliorata</a:t>
            </a:r>
            <a:r>
              <a:rPr lang="en-US" sz="1200" dirty="0"/>
              <a:t> la board ottica, </a:t>
            </a:r>
            <a:r>
              <a:rPr lang="en-US" sz="1200" dirty="0" err="1"/>
              <a:t>anche</a:t>
            </a:r>
            <a:r>
              <a:rPr lang="en-US" sz="1200" dirty="0"/>
              <a:t> per </a:t>
            </a:r>
            <a:r>
              <a:rPr lang="en-US" sz="1200" dirty="0" err="1"/>
              <a:t>rispettare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vincoli</a:t>
            </a:r>
            <a:r>
              <a:rPr lang="en-US" sz="1200" dirty="0"/>
              <a:t> </a:t>
            </a:r>
            <a:r>
              <a:rPr lang="en-US" sz="1200" dirty="0" err="1"/>
              <a:t>dimensionali</a:t>
            </a:r>
            <a:r>
              <a:rPr lang="en-US" sz="1200" dirty="0"/>
              <a:t> </a:t>
            </a:r>
            <a:r>
              <a:rPr lang="en-US" sz="1200" dirty="0" err="1"/>
              <a:t>imposti</a:t>
            </a:r>
            <a:endParaRPr lang="en-US" sz="1200" dirty="0"/>
          </a:p>
        </p:txBody>
      </p:sp>
      <p:pic>
        <p:nvPicPr>
          <p:cNvPr id="29" name="image81.jpg">
            <a:extLst>
              <a:ext uri="{FF2B5EF4-FFF2-40B4-BE49-F238E27FC236}">
                <a16:creationId xmlns:a16="http://schemas.microsoft.com/office/drawing/2014/main" id="{8A625EB2-09BE-6E43-4B73-7485C97C9FB1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4139707" y="2282007"/>
            <a:ext cx="2519499" cy="2172335"/>
          </a:xfrm>
          <a:prstGeom prst="rect">
            <a:avLst/>
          </a:prstGeom>
          <a:ln/>
        </p:spPr>
      </p:pic>
      <p:pic>
        <p:nvPicPr>
          <p:cNvPr id="30" name="image71.jpg">
            <a:extLst>
              <a:ext uri="{FF2B5EF4-FFF2-40B4-BE49-F238E27FC236}">
                <a16:creationId xmlns:a16="http://schemas.microsoft.com/office/drawing/2014/main" id="{39CFDFB9-031D-EE3A-C027-1D138B68967A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282076" y="3702897"/>
            <a:ext cx="3636782" cy="1115151"/>
          </a:xfrm>
          <a:prstGeom prst="rect">
            <a:avLst/>
          </a:prstGeom>
          <a:ln/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86058EF-96A4-5E76-51C8-54C8B3F5E0BF}"/>
              </a:ext>
            </a:extLst>
          </p:cNvPr>
          <p:cNvSpPr txBox="1"/>
          <p:nvPr/>
        </p:nvSpPr>
        <p:spPr>
          <a:xfrm>
            <a:off x="1399678" y="4869865"/>
            <a:ext cx="25191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i="1" dirty="0">
                <a:latin typeface="Calibri" panose="020F0502020204030204" pitchFamily="34" charset="0"/>
                <a:ea typeface="Calibri" panose="020F0502020204030204" pitchFamily="34" charset="0"/>
              </a:rPr>
              <a:t>Nuove board ottiche affacciate</a:t>
            </a:r>
            <a:endParaRPr lang="en-US" sz="900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70946B4-5DB5-3DE6-CF65-F11FBC3804DB}"/>
              </a:ext>
            </a:extLst>
          </p:cNvPr>
          <p:cNvSpPr txBox="1"/>
          <p:nvPr/>
        </p:nvSpPr>
        <p:spPr>
          <a:xfrm>
            <a:off x="4555666" y="4469934"/>
            <a:ext cx="16332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Nuova </a:t>
            </a:r>
            <a:r>
              <a:rPr lang="it-IT" sz="900" i="1" dirty="0" err="1">
                <a:latin typeface="Calibri" panose="020F0502020204030204" pitchFamily="34" charset="0"/>
                <a:ea typeface="Calibri" panose="020F0502020204030204" pitchFamily="34" charset="0"/>
              </a:rPr>
              <a:t>main</a:t>
            </a:r>
            <a:r>
              <a:rPr lang="it-IT" sz="900" i="1" dirty="0">
                <a:latin typeface="Calibri" panose="020F0502020204030204" pitchFamily="34" charset="0"/>
                <a:ea typeface="Calibri" panose="020F0502020204030204" pitchFamily="34" charset="0"/>
              </a:rPr>
              <a:t>-board PC104</a:t>
            </a:r>
            <a:endParaRPr lang="en-US" sz="9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0E09A5-D364-442F-C821-179316C4C4B2}"/>
              </a:ext>
            </a:extLst>
          </p:cNvPr>
          <p:cNvSpPr txBox="1"/>
          <p:nvPr/>
        </p:nvSpPr>
        <p:spPr>
          <a:xfrm>
            <a:off x="6825711" y="3368175"/>
            <a:ext cx="3173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La board PC104 riceve il segnale sul bus CAN, lo codifica (formato Manchester) e lo trasmette alla board ottica. Il segnale ottico viene ricevuto da una seconda board ottica che invia il dato alla seconda board PC104. Quest’ultima riceve il dato, lo decodifica e lo inoltra sul bus CAN del modulo ricevente.</a:t>
            </a:r>
          </a:p>
          <a:p>
            <a:r>
              <a:rPr lang="it-IT" sz="1000" dirty="0"/>
              <a:t>Sul secondo bus CAN è connesso un nodo CAN che riceve il pacchetto e lo invia ad un PC attraverso una connessione seriale. </a:t>
            </a:r>
            <a:endParaRPr lang="en-US" sz="1000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EBABE49E-F27C-F49C-08E1-FB61C45451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4939" y="2003108"/>
            <a:ext cx="2953611" cy="12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7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D764D4-72A3-40D2-9448-411181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4" y="-9529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82F2BC-B9B9-4711-BEEC-FD8BF676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7890" y="515251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4CADD1-F9F0-025C-69B9-06FE727939DC}"/>
              </a:ext>
            </a:extLst>
          </p:cNvPr>
          <p:cNvSpPr txBox="1"/>
          <p:nvPr/>
        </p:nvSpPr>
        <p:spPr>
          <a:xfrm>
            <a:off x="209551" y="403936"/>
            <a:ext cx="62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GB" b="1" u="sng" dirty="0"/>
              <a:t>Fase III: design, realizzazione e test del secondo prototipo (2)</a:t>
            </a:r>
            <a:endParaRPr lang="en-GB" b="1" i="1" u="sng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8A8140-703D-A630-0228-F6F1E9D87DBE}"/>
              </a:ext>
            </a:extLst>
          </p:cNvPr>
          <p:cNvSpPr txBox="1"/>
          <p:nvPr/>
        </p:nvSpPr>
        <p:spPr>
          <a:xfrm>
            <a:off x="3563155" y="3824632"/>
            <a:ext cx="6359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Comunicazione con </a:t>
            </a:r>
            <a:r>
              <a:rPr lang="en-US" sz="1200" dirty="0" err="1"/>
              <a:t>protocollo</a:t>
            </a:r>
            <a:r>
              <a:rPr lang="en-US" sz="1200" dirty="0"/>
              <a:t> CAN-bus </a:t>
            </a:r>
            <a:r>
              <a:rPr lang="en-US" sz="1200" dirty="0" err="1"/>
              <a:t>verificata</a:t>
            </a:r>
            <a:r>
              <a:rPr lang="en-US" sz="1200" dirty="0"/>
              <a:t> con </a:t>
            </a:r>
            <a:r>
              <a:rPr lang="en-US" sz="1200" dirty="0" err="1"/>
              <a:t>successo</a:t>
            </a:r>
            <a:r>
              <a:rPr lang="en-US" sz="1200" dirty="0"/>
              <a:t> </a:t>
            </a:r>
            <a:r>
              <a:rPr lang="en-US" sz="1200" dirty="0" err="1"/>
              <a:t>fino</a:t>
            </a:r>
            <a:r>
              <a:rPr lang="en-US" sz="1200" dirty="0"/>
              <a:t> </a:t>
            </a:r>
            <a:r>
              <a:rPr lang="en-US" sz="1200" dirty="0" err="1"/>
              <a:t>alla</a:t>
            </a:r>
            <a:r>
              <a:rPr lang="en-US" sz="1200" dirty="0"/>
              <a:t> </a:t>
            </a:r>
            <a:r>
              <a:rPr lang="en-US" sz="1200" dirty="0" err="1"/>
              <a:t>distanza</a:t>
            </a:r>
            <a:r>
              <a:rPr lang="en-US" sz="1200" dirty="0"/>
              <a:t> di 150 mm</a:t>
            </a:r>
          </a:p>
        </p:txBody>
      </p:sp>
      <p:pic>
        <p:nvPicPr>
          <p:cNvPr id="18" name="image89.jpg">
            <a:extLst>
              <a:ext uri="{FF2B5EF4-FFF2-40B4-BE49-F238E27FC236}">
                <a16:creationId xmlns:a16="http://schemas.microsoft.com/office/drawing/2014/main" id="{6199EAD6-EF31-5783-6063-1B257A76C6A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3323938" y="1260889"/>
            <a:ext cx="3131684" cy="2441438"/>
          </a:xfrm>
          <a:prstGeom prst="rect">
            <a:avLst/>
          </a:prstGeom>
          <a:ln/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793F205-4942-F16C-A1F9-2759F0DF1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9723" y="1260889"/>
            <a:ext cx="3253304" cy="244143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4EA38B2-CBBA-6338-BF05-63B5F8FDC203}"/>
              </a:ext>
            </a:extLst>
          </p:cNvPr>
          <p:cNvSpPr txBox="1"/>
          <p:nvPr/>
        </p:nvSpPr>
        <p:spPr>
          <a:xfrm>
            <a:off x="204271" y="1260889"/>
            <a:ext cx="290556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Un pacchetto dati sul bus CAN è costituito da diversi campi i cui principali sono:</a:t>
            </a:r>
          </a:p>
          <a:p>
            <a:pPr lvl="0"/>
            <a:r>
              <a:rPr lang="it-IT" sz="900" dirty="0"/>
              <a:t>11 o 29 bit per identificazione dei dati (ID pacchetto CAN)</a:t>
            </a:r>
          </a:p>
          <a:p>
            <a:pPr lvl="0"/>
            <a:r>
              <a:rPr lang="it-IT" sz="900" dirty="0"/>
              <a:t>4 bit per identificare la lunghezza dati (DLC)</a:t>
            </a:r>
          </a:p>
          <a:p>
            <a:pPr lvl="0"/>
            <a:r>
              <a:rPr lang="it-IT" sz="900" dirty="0"/>
              <a:t>0-8 byte di dati</a:t>
            </a:r>
          </a:p>
          <a:p>
            <a:pPr lvl="0"/>
            <a:r>
              <a:rPr lang="it-IT" sz="900" dirty="0"/>
              <a:t>15 bit per controllo parità (CRC)</a:t>
            </a:r>
          </a:p>
          <a:p>
            <a:r>
              <a:rPr lang="it-IT" sz="900" dirty="0"/>
              <a:t>La scheda PC104 riceve il dato e lo ricodifica in un formato adatto ad essere trasmesso tramite il transceiver ottico. Il pacchetto dati, codificato secondo lo standard Manchester, contiene:</a:t>
            </a:r>
          </a:p>
          <a:p>
            <a:pPr lvl="0"/>
            <a:r>
              <a:rPr lang="it-IT" sz="900" dirty="0"/>
              <a:t>2 byte iniziali di sincronizzazione che consentono di identificare l’inizio del pacchetto</a:t>
            </a:r>
          </a:p>
          <a:p>
            <a:pPr lvl="0"/>
            <a:r>
              <a:rPr lang="it-IT" sz="900" dirty="0"/>
              <a:t>1 byte che identifica il tipo di pacchetto CAN (es. standard, </a:t>
            </a:r>
            <a:r>
              <a:rPr lang="it-IT" sz="900" dirty="0" err="1"/>
              <a:t>extended</a:t>
            </a:r>
            <a:r>
              <a:rPr lang="it-IT" sz="900" dirty="0"/>
              <a:t>)</a:t>
            </a:r>
          </a:p>
          <a:p>
            <a:pPr lvl="0"/>
            <a:r>
              <a:rPr lang="it-IT" sz="900" dirty="0"/>
              <a:t>4 byte per identificazione dei dati (ID pacchetto CAN)</a:t>
            </a:r>
          </a:p>
          <a:p>
            <a:pPr lvl="0"/>
            <a:r>
              <a:rPr lang="it-IT" sz="900" dirty="0"/>
              <a:t>1 byte che identifica il numero di byte dati del pacchetto CAN</a:t>
            </a:r>
          </a:p>
          <a:p>
            <a:pPr lvl="0"/>
            <a:r>
              <a:rPr lang="it-IT" sz="900" dirty="0"/>
              <a:t>8 byte di dati</a:t>
            </a:r>
          </a:p>
          <a:p>
            <a:pPr lvl="0"/>
            <a:r>
              <a:rPr lang="it-IT" sz="900" dirty="0"/>
              <a:t>1 byte di controllo (</a:t>
            </a:r>
            <a:r>
              <a:rPr lang="it-IT" sz="900" dirty="0" err="1"/>
              <a:t>cheksum</a:t>
            </a:r>
            <a:r>
              <a:rPr lang="it-IT" sz="900" dirty="0"/>
              <a:t>)</a:t>
            </a:r>
          </a:p>
          <a:p>
            <a:pPr lvl="0"/>
            <a:r>
              <a:rPr lang="it-IT" sz="900" dirty="0"/>
              <a:t>1 byte di sincronizzazione che consente di identificare la fine del pacchetto</a:t>
            </a:r>
          </a:p>
          <a:p>
            <a:r>
              <a:rPr lang="it-IT" sz="900" dirty="0"/>
              <a:t>Il pacchetto ricevuto sul secondo transceiver ottico, viene poi ricodificato in formato opportuno ed inoltrato sul bus CAN del secondo lato del sistema dopo il docking.</a:t>
            </a:r>
          </a:p>
          <a:p>
            <a:endParaRPr lang="en-US" sz="9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90A573-4390-95FB-C841-2F44A69F5FBD}"/>
              </a:ext>
            </a:extLst>
          </p:cNvPr>
          <p:cNvSpPr txBox="1"/>
          <p:nvPr/>
        </p:nvSpPr>
        <p:spPr>
          <a:xfrm>
            <a:off x="204271" y="849829"/>
            <a:ext cx="325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Comunicazione CAN</a:t>
            </a:r>
          </a:p>
        </p:txBody>
      </p:sp>
    </p:spTree>
    <p:extLst>
      <p:ext uri="{BB962C8B-B14F-4D97-AF65-F5344CB8AC3E}">
        <p14:creationId xmlns:p14="http://schemas.microsoft.com/office/powerpoint/2010/main" val="334488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D764D4-72A3-40D2-9448-411181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4" y="-9529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82F2BC-B9B9-4711-BEEC-FD8BF676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7890" y="515251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4CADD1-F9F0-025C-69B9-06FE727939DC}"/>
              </a:ext>
            </a:extLst>
          </p:cNvPr>
          <p:cNvSpPr txBox="1"/>
          <p:nvPr/>
        </p:nvSpPr>
        <p:spPr>
          <a:xfrm>
            <a:off x="209551" y="403936"/>
            <a:ext cx="62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GB" b="1" u="sng" dirty="0"/>
              <a:t>Fase III: design, realizzazione e test del secondo prototipo (3)</a:t>
            </a:r>
            <a:endParaRPr lang="en-GB" b="1" i="1" u="sng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8A8140-703D-A630-0228-F6F1E9D87DBE}"/>
              </a:ext>
            </a:extLst>
          </p:cNvPr>
          <p:cNvSpPr txBox="1"/>
          <p:nvPr/>
        </p:nvSpPr>
        <p:spPr>
          <a:xfrm>
            <a:off x="5508175" y="2188057"/>
            <a:ext cx="368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Segnale</a:t>
            </a:r>
            <a:r>
              <a:rPr lang="en-US" sz="1200" dirty="0"/>
              <a:t> </a:t>
            </a:r>
            <a:r>
              <a:rPr lang="en-US" sz="1200" dirty="0" err="1"/>
              <a:t>trasmesso</a:t>
            </a:r>
            <a:r>
              <a:rPr lang="en-US" sz="1200" dirty="0"/>
              <a:t> e </a:t>
            </a:r>
            <a:r>
              <a:rPr lang="en-US" sz="1200" dirty="0" err="1"/>
              <a:t>segnale</a:t>
            </a:r>
            <a:r>
              <a:rPr lang="en-US" sz="1200" dirty="0"/>
              <a:t> </a:t>
            </a:r>
            <a:r>
              <a:rPr lang="en-US" sz="1200" dirty="0" err="1"/>
              <a:t>ricevuto</a:t>
            </a:r>
            <a:r>
              <a:rPr lang="en-US" sz="1200" dirty="0"/>
              <a:t> a 50 Mbps ad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distanza</a:t>
            </a:r>
            <a:r>
              <a:rPr lang="en-US" sz="1200" dirty="0"/>
              <a:t> di 5 mm. </a:t>
            </a:r>
            <a:r>
              <a:rPr lang="en-US" sz="1200" dirty="0" err="1"/>
              <a:t>Entrambi</a:t>
            </a:r>
            <a:r>
              <a:rPr lang="en-US" sz="1200" dirty="0"/>
              <a:t> I </a:t>
            </a:r>
            <a:r>
              <a:rPr lang="en-US" sz="1200" dirty="0" err="1"/>
              <a:t>canali</a:t>
            </a:r>
            <a:r>
              <a:rPr lang="en-US" sz="1200" dirty="0"/>
              <a:t> </a:t>
            </a:r>
            <a:r>
              <a:rPr lang="en-US" sz="1200" dirty="0" err="1"/>
              <a:t>attivi</a:t>
            </a:r>
            <a:r>
              <a:rPr lang="en-US" sz="1200" dirty="0"/>
              <a:t> (full-duplex).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90A573-4390-95FB-C841-2F44A69F5FBD}"/>
              </a:ext>
            </a:extLst>
          </p:cNvPr>
          <p:cNvSpPr txBox="1"/>
          <p:nvPr/>
        </p:nvSpPr>
        <p:spPr>
          <a:xfrm>
            <a:off x="204270" y="849829"/>
            <a:ext cx="86610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Comunicazione high bit-rate</a:t>
            </a:r>
          </a:p>
          <a:p>
            <a:r>
              <a:rPr lang="en-US" sz="1100" dirty="0" err="1"/>
              <a:t>Avviene</a:t>
            </a:r>
            <a:r>
              <a:rPr lang="en-US" sz="1100" dirty="0"/>
              <a:t> con </a:t>
            </a:r>
            <a:r>
              <a:rPr lang="en-US" sz="1100" dirty="0" err="1"/>
              <a:t>codifica</a:t>
            </a:r>
            <a:r>
              <a:rPr lang="en-US" sz="1100" dirty="0"/>
              <a:t> Manchester </a:t>
            </a:r>
            <a:r>
              <a:rPr lang="en-US" sz="1100" dirty="0" err="1"/>
              <a:t>dei</a:t>
            </a:r>
            <a:r>
              <a:rPr lang="en-US" sz="1100" dirty="0"/>
              <a:t> </a:t>
            </a:r>
            <a:r>
              <a:rPr lang="en-US" sz="1100" dirty="0" err="1"/>
              <a:t>dati</a:t>
            </a:r>
            <a:r>
              <a:rPr lang="en-US" sz="1100" dirty="0"/>
              <a:t> </a:t>
            </a:r>
            <a:r>
              <a:rPr lang="en-US" sz="1100" dirty="0" err="1"/>
              <a:t>grezzi</a:t>
            </a:r>
            <a:r>
              <a:rPr lang="en-US" sz="1100" dirty="0"/>
              <a:t>; non </a:t>
            </a:r>
            <a:r>
              <a:rPr lang="en-US" sz="1100" dirty="0" err="1"/>
              <a:t>sono</a:t>
            </a:r>
            <a:r>
              <a:rPr lang="en-US" sz="1100" dirty="0"/>
              <a:t> </a:t>
            </a:r>
            <a:r>
              <a:rPr lang="en-US" sz="1100" dirty="0" err="1"/>
              <a:t>utilizzati</a:t>
            </a:r>
            <a:r>
              <a:rPr lang="en-US" sz="1100" dirty="0"/>
              <a:t> </a:t>
            </a:r>
            <a:r>
              <a:rPr lang="en-US" sz="1100" dirty="0" err="1"/>
              <a:t>protocolli</a:t>
            </a:r>
            <a:r>
              <a:rPr lang="en-US" sz="1100" dirty="0"/>
              <a:t> standard</a:t>
            </a:r>
          </a:p>
        </p:txBody>
      </p:sp>
      <p:pic>
        <p:nvPicPr>
          <p:cNvPr id="12" name="image111.png">
            <a:extLst>
              <a:ext uri="{FF2B5EF4-FFF2-40B4-BE49-F238E27FC236}">
                <a16:creationId xmlns:a16="http://schemas.microsoft.com/office/drawing/2014/main" id="{C49BFF59-C69B-6B10-BE07-53DA468AC909}"/>
              </a:ext>
            </a:extLst>
          </p:cNvPr>
          <p:cNvPicPr/>
          <p:nvPr/>
        </p:nvPicPr>
        <p:blipFill>
          <a:blip r:embed="rId5"/>
          <a:srcRect t="6310" b="5678"/>
          <a:stretch>
            <a:fillRect/>
          </a:stretch>
        </p:blipFill>
        <p:spPr>
          <a:xfrm>
            <a:off x="283029" y="1774549"/>
            <a:ext cx="2439806" cy="1562735"/>
          </a:xfrm>
          <a:prstGeom prst="rect">
            <a:avLst/>
          </a:prstGeom>
          <a:ln/>
        </p:spPr>
      </p:pic>
      <p:pic>
        <p:nvPicPr>
          <p:cNvPr id="14" name="image21.png">
            <a:extLst>
              <a:ext uri="{FF2B5EF4-FFF2-40B4-BE49-F238E27FC236}">
                <a16:creationId xmlns:a16="http://schemas.microsoft.com/office/drawing/2014/main" id="{4DDA0A16-F4E9-22F7-E6B5-F75DDCC27F7F}"/>
              </a:ext>
            </a:extLst>
          </p:cNvPr>
          <p:cNvPicPr/>
          <p:nvPr/>
        </p:nvPicPr>
        <p:blipFill>
          <a:blip r:embed="rId6"/>
          <a:srcRect t="26033" b="5014"/>
          <a:stretch>
            <a:fillRect/>
          </a:stretch>
        </p:blipFill>
        <p:spPr>
          <a:xfrm>
            <a:off x="2895602" y="1813475"/>
            <a:ext cx="2439806" cy="1562735"/>
          </a:xfrm>
          <a:prstGeom prst="rect">
            <a:avLst/>
          </a:prstGeom>
          <a:ln/>
        </p:spPr>
      </p:pic>
      <p:pic>
        <p:nvPicPr>
          <p:cNvPr id="16" name="image61.png">
            <a:extLst>
              <a:ext uri="{FF2B5EF4-FFF2-40B4-BE49-F238E27FC236}">
                <a16:creationId xmlns:a16="http://schemas.microsoft.com/office/drawing/2014/main" id="{64C5EFB5-A165-98AE-F818-9EA2A5DC570F}"/>
              </a:ext>
            </a:extLst>
          </p:cNvPr>
          <p:cNvPicPr/>
          <p:nvPr/>
        </p:nvPicPr>
        <p:blipFill>
          <a:blip r:embed="rId7"/>
          <a:srcRect t="5814" b="4650"/>
          <a:stretch>
            <a:fillRect/>
          </a:stretch>
        </p:blipFill>
        <p:spPr>
          <a:xfrm>
            <a:off x="283029" y="3465712"/>
            <a:ext cx="2439806" cy="1562735"/>
          </a:xfrm>
          <a:prstGeom prst="rect">
            <a:avLst/>
          </a:prstGeom>
          <a:ln/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03231FF-C13B-C828-9B42-583B50EABE8E}"/>
              </a:ext>
            </a:extLst>
          </p:cNvPr>
          <p:cNvSpPr txBox="1"/>
          <p:nvPr/>
        </p:nvSpPr>
        <p:spPr>
          <a:xfrm>
            <a:off x="5508175" y="3948894"/>
            <a:ext cx="368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Segnale</a:t>
            </a:r>
            <a:r>
              <a:rPr lang="en-US" sz="1200" dirty="0"/>
              <a:t> </a:t>
            </a:r>
            <a:r>
              <a:rPr lang="en-US" sz="1200" dirty="0" err="1"/>
              <a:t>trasmesso</a:t>
            </a:r>
            <a:r>
              <a:rPr lang="en-US" sz="1200" dirty="0"/>
              <a:t> e </a:t>
            </a:r>
            <a:r>
              <a:rPr lang="en-US" sz="1200" dirty="0" err="1"/>
              <a:t>segnale</a:t>
            </a:r>
            <a:r>
              <a:rPr lang="en-US" sz="1200" dirty="0"/>
              <a:t> </a:t>
            </a:r>
            <a:r>
              <a:rPr lang="en-US" sz="1200" dirty="0" err="1"/>
              <a:t>ricevuto</a:t>
            </a:r>
            <a:r>
              <a:rPr lang="en-US" sz="1200" dirty="0"/>
              <a:t> a 80 Mbps ad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distanza</a:t>
            </a:r>
            <a:r>
              <a:rPr lang="en-US" sz="1200" dirty="0"/>
              <a:t> di 5 mm. </a:t>
            </a:r>
            <a:r>
              <a:rPr lang="en-US" sz="1200" dirty="0" err="1"/>
              <a:t>Entrambi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canali</a:t>
            </a:r>
            <a:r>
              <a:rPr lang="en-US" sz="1200" dirty="0"/>
              <a:t> </a:t>
            </a:r>
            <a:r>
              <a:rPr lang="en-US" sz="1200" dirty="0" err="1"/>
              <a:t>attivi</a:t>
            </a:r>
            <a:r>
              <a:rPr lang="en-US" sz="1200" dirty="0"/>
              <a:t> (full-duplex).</a:t>
            </a:r>
          </a:p>
        </p:txBody>
      </p:sp>
      <p:pic>
        <p:nvPicPr>
          <p:cNvPr id="13" name="image50.png">
            <a:extLst>
              <a:ext uri="{FF2B5EF4-FFF2-40B4-BE49-F238E27FC236}">
                <a16:creationId xmlns:a16="http://schemas.microsoft.com/office/drawing/2014/main" id="{0BD219EC-37B6-B60D-3EF9-ECE44B491BC7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6728551" y="625321"/>
            <a:ext cx="1953895" cy="1562736"/>
          </a:xfrm>
          <a:prstGeom prst="rect">
            <a:avLst/>
          </a:prstGeom>
          <a:ln/>
        </p:spPr>
      </p:pic>
      <p:pic>
        <p:nvPicPr>
          <p:cNvPr id="15" name="image55.png" descr="Screenshot_2021-07-13_0_125245 manc en transceiv 80mhz persist zoom - entrambi canali on">
            <a:extLst>
              <a:ext uri="{FF2B5EF4-FFF2-40B4-BE49-F238E27FC236}">
                <a16:creationId xmlns:a16="http://schemas.microsoft.com/office/drawing/2014/main" id="{A804F008-6D1C-32EA-703A-58B401898F87}"/>
              </a:ext>
            </a:extLst>
          </p:cNvPr>
          <p:cNvPicPr/>
          <p:nvPr/>
        </p:nvPicPr>
        <p:blipFill>
          <a:blip r:embed="rId9"/>
          <a:srcRect t="25913" b="4983"/>
          <a:stretch>
            <a:fillRect/>
          </a:stretch>
        </p:blipFill>
        <p:spPr>
          <a:xfrm>
            <a:off x="2895602" y="3465712"/>
            <a:ext cx="2439806" cy="156273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57147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4D764D4-72A3-40D2-9448-4111819608C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4" y="-9529"/>
            <a:ext cx="10079641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82F2BC-B9B9-4711-BEEC-FD8BF676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7890" y="515251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4CADD1-F9F0-025C-69B9-06FE727939DC}"/>
              </a:ext>
            </a:extLst>
          </p:cNvPr>
          <p:cNvSpPr txBox="1"/>
          <p:nvPr/>
        </p:nvSpPr>
        <p:spPr>
          <a:xfrm>
            <a:off x="209551" y="403936"/>
            <a:ext cx="62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r>
              <a:rPr lang="en-GB" b="1" u="sng" dirty="0"/>
              <a:t>Fase III: design, realizzazione e test del secondo prototipo (3)</a:t>
            </a:r>
            <a:endParaRPr lang="en-GB" b="1" i="1" u="sng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8A8140-703D-A630-0228-F6F1E9D87DBE}"/>
              </a:ext>
            </a:extLst>
          </p:cNvPr>
          <p:cNvSpPr txBox="1"/>
          <p:nvPr/>
        </p:nvSpPr>
        <p:spPr>
          <a:xfrm>
            <a:off x="5508175" y="2188057"/>
            <a:ext cx="368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Segnale</a:t>
            </a:r>
            <a:r>
              <a:rPr lang="en-US" sz="1200" dirty="0"/>
              <a:t> </a:t>
            </a:r>
            <a:r>
              <a:rPr lang="en-US" sz="1200" dirty="0" err="1"/>
              <a:t>trasmesso</a:t>
            </a:r>
            <a:r>
              <a:rPr lang="en-US" sz="1200" dirty="0"/>
              <a:t> e </a:t>
            </a:r>
            <a:r>
              <a:rPr lang="en-US" sz="1200" dirty="0" err="1"/>
              <a:t>segnale</a:t>
            </a:r>
            <a:r>
              <a:rPr lang="en-US" sz="1200" dirty="0"/>
              <a:t> </a:t>
            </a:r>
            <a:r>
              <a:rPr lang="en-US" sz="1200" dirty="0" err="1"/>
              <a:t>ricevuto</a:t>
            </a:r>
            <a:r>
              <a:rPr lang="en-US" sz="1200" dirty="0"/>
              <a:t> a 50 Mbps ad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distanza</a:t>
            </a:r>
            <a:r>
              <a:rPr lang="en-US" sz="1200" dirty="0"/>
              <a:t> di </a:t>
            </a:r>
            <a:r>
              <a:rPr lang="en-US" sz="1200" b="1" dirty="0">
                <a:solidFill>
                  <a:srgbClr val="FF0000"/>
                </a:solidFill>
              </a:rPr>
              <a:t>50 mm</a:t>
            </a:r>
            <a:r>
              <a:rPr lang="en-US" sz="1200" dirty="0"/>
              <a:t>. </a:t>
            </a:r>
            <a:r>
              <a:rPr lang="en-US" sz="1200" dirty="0" err="1"/>
              <a:t>Entrambi</a:t>
            </a:r>
            <a:r>
              <a:rPr lang="en-US" sz="1200" dirty="0"/>
              <a:t> I </a:t>
            </a:r>
            <a:r>
              <a:rPr lang="en-US" sz="1200" dirty="0" err="1"/>
              <a:t>canali</a:t>
            </a:r>
            <a:r>
              <a:rPr lang="en-US" sz="1200" dirty="0"/>
              <a:t> </a:t>
            </a:r>
            <a:r>
              <a:rPr lang="en-US" sz="1200" dirty="0" err="1"/>
              <a:t>attivi</a:t>
            </a:r>
            <a:r>
              <a:rPr lang="en-US" sz="1200" dirty="0"/>
              <a:t> (full-duplex).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690A573-4390-95FB-C841-2F44A69F5FBD}"/>
              </a:ext>
            </a:extLst>
          </p:cNvPr>
          <p:cNvSpPr txBox="1"/>
          <p:nvPr/>
        </p:nvSpPr>
        <p:spPr>
          <a:xfrm>
            <a:off x="204270" y="849829"/>
            <a:ext cx="866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Comunicazione high bit-rate: </a:t>
            </a:r>
            <a:r>
              <a:rPr lang="en-US" dirty="0" err="1"/>
              <a:t>limite</a:t>
            </a:r>
            <a:r>
              <a:rPr lang="en-US" dirty="0"/>
              <a:t> della </a:t>
            </a:r>
            <a:r>
              <a:rPr lang="en-US" dirty="0" err="1"/>
              <a:t>distanza</a:t>
            </a:r>
            <a:endParaRPr lang="en-US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03231FF-C13B-C828-9B42-583B50EABE8E}"/>
              </a:ext>
            </a:extLst>
          </p:cNvPr>
          <p:cNvSpPr txBox="1"/>
          <p:nvPr/>
        </p:nvSpPr>
        <p:spPr>
          <a:xfrm>
            <a:off x="5508175" y="3948894"/>
            <a:ext cx="3688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Segnale</a:t>
            </a:r>
            <a:r>
              <a:rPr lang="en-US" sz="1200" dirty="0"/>
              <a:t> </a:t>
            </a:r>
            <a:r>
              <a:rPr lang="en-US" sz="1200" dirty="0" err="1"/>
              <a:t>trasmesso</a:t>
            </a:r>
            <a:r>
              <a:rPr lang="en-US" sz="1200" dirty="0"/>
              <a:t> e </a:t>
            </a:r>
            <a:r>
              <a:rPr lang="en-US" sz="1200" dirty="0" err="1"/>
              <a:t>segnale</a:t>
            </a:r>
            <a:r>
              <a:rPr lang="en-US" sz="1200" dirty="0"/>
              <a:t> </a:t>
            </a:r>
            <a:r>
              <a:rPr lang="en-US" sz="1200" dirty="0" err="1"/>
              <a:t>ricevuto</a:t>
            </a:r>
            <a:r>
              <a:rPr lang="en-US" sz="1200" dirty="0"/>
              <a:t> a 80 Mbps ad </a:t>
            </a:r>
            <a:r>
              <a:rPr lang="en-US" sz="1200" dirty="0" err="1"/>
              <a:t>una</a:t>
            </a:r>
            <a:r>
              <a:rPr lang="en-US" sz="1200" dirty="0"/>
              <a:t> </a:t>
            </a:r>
            <a:r>
              <a:rPr lang="en-US" sz="1200" dirty="0" err="1"/>
              <a:t>distanza</a:t>
            </a:r>
            <a:r>
              <a:rPr lang="en-US" sz="1200" dirty="0"/>
              <a:t> di </a:t>
            </a:r>
            <a:r>
              <a:rPr lang="en-US" sz="1200" b="1" dirty="0">
                <a:solidFill>
                  <a:srgbClr val="FF0000"/>
                </a:solidFill>
              </a:rPr>
              <a:t>60 mm</a:t>
            </a:r>
            <a:r>
              <a:rPr lang="en-US" sz="1200" dirty="0"/>
              <a:t>. </a:t>
            </a:r>
            <a:r>
              <a:rPr lang="en-US" sz="1200" dirty="0" err="1"/>
              <a:t>Entrambi</a:t>
            </a:r>
            <a:r>
              <a:rPr lang="en-US" sz="1200" dirty="0"/>
              <a:t> I </a:t>
            </a:r>
            <a:r>
              <a:rPr lang="en-US" sz="1200" dirty="0" err="1"/>
              <a:t>canali</a:t>
            </a:r>
            <a:r>
              <a:rPr lang="en-US" sz="1200" dirty="0"/>
              <a:t> </a:t>
            </a:r>
            <a:r>
              <a:rPr lang="en-US" sz="1200" dirty="0" err="1"/>
              <a:t>attivi</a:t>
            </a:r>
            <a:r>
              <a:rPr lang="en-US" sz="1200" dirty="0"/>
              <a:t> (full-duplex).</a:t>
            </a:r>
          </a:p>
        </p:txBody>
      </p:sp>
      <p:pic>
        <p:nvPicPr>
          <p:cNvPr id="13" name="image50.png">
            <a:extLst>
              <a:ext uri="{FF2B5EF4-FFF2-40B4-BE49-F238E27FC236}">
                <a16:creationId xmlns:a16="http://schemas.microsoft.com/office/drawing/2014/main" id="{0BD219EC-37B6-B60D-3EF9-ECE44B491BC7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728551" y="625321"/>
            <a:ext cx="1953895" cy="1562736"/>
          </a:xfrm>
          <a:prstGeom prst="rect">
            <a:avLst/>
          </a:prstGeom>
          <a:ln/>
        </p:spPr>
      </p:pic>
      <p:pic>
        <p:nvPicPr>
          <p:cNvPr id="20" name="image111.png">
            <a:extLst>
              <a:ext uri="{FF2B5EF4-FFF2-40B4-BE49-F238E27FC236}">
                <a16:creationId xmlns:a16="http://schemas.microsoft.com/office/drawing/2014/main" id="{DF23ADAA-34C6-4EEC-7988-DE1971B697BB}"/>
              </a:ext>
            </a:extLst>
          </p:cNvPr>
          <p:cNvPicPr/>
          <p:nvPr/>
        </p:nvPicPr>
        <p:blipFill>
          <a:blip r:embed="rId6"/>
          <a:srcRect t="6310" b="5678"/>
          <a:stretch>
            <a:fillRect/>
          </a:stretch>
        </p:blipFill>
        <p:spPr>
          <a:xfrm>
            <a:off x="340686" y="1561291"/>
            <a:ext cx="2069239" cy="1597565"/>
          </a:xfrm>
          <a:prstGeom prst="rect">
            <a:avLst/>
          </a:prstGeom>
          <a:ln/>
        </p:spPr>
      </p:pic>
      <p:pic>
        <p:nvPicPr>
          <p:cNvPr id="21" name="image21.png">
            <a:extLst>
              <a:ext uri="{FF2B5EF4-FFF2-40B4-BE49-F238E27FC236}">
                <a16:creationId xmlns:a16="http://schemas.microsoft.com/office/drawing/2014/main" id="{403E940C-F9F3-2B7F-0548-803C2F7920AD}"/>
              </a:ext>
            </a:extLst>
          </p:cNvPr>
          <p:cNvPicPr/>
          <p:nvPr/>
        </p:nvPicPr>
        <p:blipFill>
          <a:blip r:embed="rId7"/>
          <a:srcRect t="26033" b="5014"/>
          <a:stretch>
            <a:fillRect/>
          </a:stretch>
        </p:blipFill>
        <p:spPr>
          <a:xfrm>
            <a:off x="2671994" y="1560585"/>
            <a:ext cx="2225993" cy="1595928"/>
          </a:xfrm>
          <a:prstGeom prst="rect">
            <a:avLst/>
          </a:prstGeom>
          <a:ln/>
        </p:spPr>
      </p:pic>
      <p:pic>
        <p:nvPicPr>
          <p:cNvPr id="22" name="image4.png">
            <a:extLst>
              <a:ext uri="{FF2B5EF4-FFF2-40B4-BE49-F238E27FC236}">
                <a16:creationId xmlns:a16="http://schemas.microsoft.com/office/drawing/2014/main" id="{1A69DCA0-C02D-E60A-EBCE-6B324678A5CD}"/>
              </a:ext>
            </a:extLst>
          </p:cNvPr>
          <p:cNvPicPr/>
          <p:nvPr/>
        </p:nvPicPr>
        <p:blipFill>
          <a:blip r:embed="rId8"/>
          <a:srcRect t="6087" b="4996"/>
          <a:stretch>
            <a:fillRect/>
          </a:stretch>
        </p:blipFill>
        <p:spPr>
          <a:xfrm>
            <a:off x="340686" y="3314832"/>
            <a:ext cx="2069239" cy="1681706"/>
          </a:xfrm>
          <a:prstGeom prst="rect">
            <a:avLst/>
          </a:prstGeom>
          <a:ln/>
        </p:spPr>
      </p:pic>
      <p:pic>
        <p:nvPicPr>
          <p:cNvPr id="23" name="image28.png">
            <a:extLst>
              <a:ext uri="{FF2B5EF4-FFF2-40B4-BE49-F238E27FC236}">
                <a16:creationId xmlns:a16="http://schemas.microsoft.com/office/drawing/2014/main" id="{0A53BFEE-B12E-9BF1-AB9D-29AF4E011258}"/>
              </a:ext>
            </a:extLst>
          </p:cNvPr>
          <p:cNvPicPr/>
          <p:nvPr/>
        </p:nvPicPr>
        <p:blipFill>
          <a:blip r:embed="rId9"/>
          <a:srcRect t="25570" b="5514"/>
          <a:stretch>
            <a:fillRect/>
          </a:stretch>
        </p:blipFill>
        <p:spPr>
          <a:xfrm>
            <a:off x="2671994" y="3312490"/>
            <a:ext cx="2225993" cy="168170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20505305"/>
      </p:ext>
    </p:extLst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790</Words>
  <Application>Microsoft Macintosh PowerPoint</Application>
  <PresentationFormat>Personalizzato</PresentationFormat>
  <Paragraphs>87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Lao UI</vt:lpstr>
      <vt:lpstr>Liberation Sans</vt:lpstr>
      <vt:lpstr>Liberation Serif</vt:lpstr>
      <vt:lpstr>Predefinito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Vitale</dc:creator>
  <cp:lastModifiedBy>francesco della corte</cp:lastModifiedBy>
  <cp:revision>86</cp:revision>
  <dcterms:created xsi:type="dcterms:W3CDTF">2022-04-12T10:45:21Z</dcterms:created>
  <dcterms:modified xsi:type="dcterms:W3CDTF">2022-04-20T14:58:08Z</dcterms:modified>
</cp:coreProperties>
</file>